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14272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2790360" y="1260000"/>
            <a:ext cx="214272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14272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2790360" y="1260000"/>
            <a:ext cx="214272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5AB7D5-5897-4F88-9B5B-34A5931BC3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8;p51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9122040" cy="1439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;p51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9122040" cy="1439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439128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5151600" y="1260000"/>
            <a:ext cx="439128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;p53"/>
          <p:cNvSpPr/>
          <p:nvPr/>
        </p:nvSpPr>
        <p:spPr>
          <a:xfrm>
            <a:off x="0" y="-8640"/>
            <a:ext cx="10079640" cy="90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Google Shape;22;p53" descr=""/>
          <p:cNvPicPr/>
          <p:nvPr/>
        </p:nvPicPr>
        <p:blipFill>
          <a:blip r:embed="rId2"/>
          <a:stretch/>
        </p:blipFill>
        <p:spPr>
          <a:xfrm>
            <a:off x="8820000" y="90000"/>
            <a:ext cx="755640" cy="719640"/>
          </a:xfrm>
          <a:prstGeom prst="rect">
            <a:avLst/>
          </a:prstGeom>
          <a:ln w="0">
            <a:noFill/>
          </a:ln>
        </p:spPr>
      </p:pic>
      <p:pic>
        <p:nvPicPr>
          <p:cNvPr id="13" name="Google Shape;23;p53" descr=""/>
          <p:cNvPicPr/>
          <p:nvPr/>
        </p:nvPicPr>
        <p:blipFill>
          <a:blip r:embed="rId3"/>
          <a:stretch/>
        </p:blipFill>
        <p:spPr>
          <a:xfrm>
            <a:off x="180000" y="5220000"/>
            <a:ext cx="9719640" cy="179640"/>
          </a:xfrm>
          <a:prstGeom prst="rect">
            <a:avLst/>
          </a:prstGeom>
          <a:ln w="0">
            <a:noFill/>
          </a:ln>
        </p:spPr>
      </p:pic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439128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1600" y="1260000"/>
            <a:ext cx="439128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2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28F6FD-43BC-4D95-AE6D-D3B561DEA156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dt" idx="3"/>
          </p:nvPr>
        </p:nvSpPr>
        <p:spPr>
          <a:xfrm>
            <a:off x="54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E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datascience-pm.com/crisp-dm-still-most-popular" TargetMode="External"/><Relationship Id="rId3" Type="http://schemas.openxmlformats.org/officeDocument/2006/relationships/hyperlink" Target="https://www.kdnuggets.com/2014/10/crisp-dm-top-methodology-analytics-data-mining-data-science-projects.html" TargetMode="External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35;p1" descr=""/>
          <p:cNvPicPr/>
          <p:nvPr/>
        </p:nvPicPr>
        <p:blipFill>
          <a:blip r:embed="rId1"/>
          <a:stretch/>
        </p:blipFill>
        <p:spPr>
          <a:xfrm>
            <a:off x="0" y="-199800"/>
            <a:ext cx="10079640" cy="613944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0" y="3600000"/>
            <a:ext cx="7559640" cy="170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3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r>
              <a:rPr b="0" lang="es-ES" sz="33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  <a:ea typeface="Arial"/>
              </a:rPr>
              <a:t>Cross Industry Standard Process for Data Mining</a:t>
            </a:r>
            <a:br>
              <a:rPr sz="3300"/>
            </a:br>
            <a:r>
              <a:rPr b="0" lang="es-ES" sz="33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  <a:ea typeface="Arial"/>
              </a:rPr>
              <a:t>CRISP-DM </a:t>
            </a:r>
            <a:br>
              <a:rPr sz="3300"/>
            </a:br>
            <a:r>
              <a:rPr b="0" lang="es-ES" sz="21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  <a:ea typeface="Arial"/>
              </a:rPr>
              <a:t> Aitor Donado Urquizu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00;p10" descr=""/>
          <p:cNvPicPr/>
          <p:nvPr/>
        </p:nvPicPr>
        <p:blipFill>
          <a:blip r:embed="rId1"/>
          <a:stretch/>
        </p:blipFill>
        <p:spPr>
          <a:xfrm>
            <a:off x="36000" y="93960"/>
            <a:ext cx="10079280" cy="559368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Modelado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12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C29803-F57D-4C02-9B55-C42779CFB1E4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Evaluación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40000" y="1340280"/>
            <a:ext cx="899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10000"/>
          </a:bodyPr>
          <a:p>
            <a:pPr marL="432000" indent="-3222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Evaluamos si el modelo arroja unos resultados aceptables si los comparamos con las exigencias iniciales del proyecto.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Por eso desde la parte de evaluación tenemos una línea de retroceso hacia el Business Understanding.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 el modelo se evalúa como correcto,  pasaremos a la siguiente fase de despliegue.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Los puntos a evaluar son: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Que los resultados sean exactos y generalizables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Que los modelos se ajusten a los objetivos originales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Que el proceso seguido en la elaboración del modelo sea de calidad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Si podemos poner en producción el modelo o es necesario comenzar de nuevo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57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13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F60E4B-D4D9-436A-B771-235F6F38B251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14;p12" descr=""/>
          <p:cNvPicPr/>
          <p:nvPr/>
        </p:nvPicPr>
        <p:blipFill>
          <a:blip r:embed="rId1"/>
          <a:stretch/>
        </p:blipFill>
        <p:spPr>
          <a:xfrm>
            <a:off x="4498200" y="968040"/>
            <a:ext cx="5581440" cy="3711600"/>
          </a:xfrm>
          <a:prstGeom prst="rect">
            <a:avLst/>
          </a:prstGeom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Otras tecnologías y su popularidad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35800" y="1108080"/>
            <a:ext cx="413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2"/>
              </a:rPr>
              <a:t>https://www.datascience-pm.com/crisp-dm-still-most-popular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  <a:hlinkClick r:id="rId3"/>
              </a:rPr>
              <a:t>https://www.kdnuggets.com/2014/10/crisp-dm-top-methodology-analytics-data-mining-data-science-projects.html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57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14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A1BF4A-6D24-406C-AB8B-74A9ADD8C3DD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41;p2" descr=""/>
          <p:cNvPicPr/>
          <p:nvPr/>
        </p:nvPicPr>
        <p:blipFill>
          <a:blip r:embed="rId1"/>
          <a:stretch/>
        </p:blipFill>
        <p:spPr>
          <a:xfrm>
            <a:off x="6444000" y="0"/>
            <a:ext cx="3779280" cy="5669280"/>
          </a:xfrm>
          <a:prstGeom prst="rect">
            <a:avLst/>
          </a:prstGeom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55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Índice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575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Introducción a la metodología CRISP-DM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Algunos conceptos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Fuentes de datos y su tipología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Gestión de datos y su enriquecimiento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Ciclo de vida del Business Intelligence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Definición de objetivos a través de los datos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4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C09F7A-DE64-415E-B075-C270EEBB1678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INTRODUCCIÓN A LA METODOLOGÍA CRISP-DM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40000" y="1107720"/>
            <a:ext cx="863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333"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Método probado para orientar trabajos de minera de datos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CRISP DM (Cross Industry Standard Process for Data Mining)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proporciona una descripción normalizada del ciclo de vida de un proyecto estándar de análisis de datos de forma análoga a como se hace en la ingeniería del software con los modelos de ciclo de vida de desarrollo de software.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El modelo CRISP-DM cubre las fases de un proyecto sus tareas respectivas, y las relaciones entre estas tareas.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Existen otras 2 metodologías similares IKUD y SEMMA)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CRISP-DM es la mas completa de las 3, ya que tiene en cuenta la aplicacion al entorno de negocio de los resultados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5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1F1CE4-9186-42E5-A56F-8693B44B9911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Data Mining Life Cycle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Google Shape;57;p4" descr=""/>
          <p:cNvPicPr/>
          <p:nvPr/>
        </p:nvPicPr>
        <p:blipFill>
          <a:blip r:embed="rId1"/>
          <a:stretch/>
        </p:blipFill>
        <p:spPr>
          <a:xfrm>
            <a:off x="2700000" y="810000"/>
            <a:ext cx="6365880" cy="446616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2"/>
          <p:cNvSpPr>
            <a:spLocks noGrp="1"/>
          </p:cNvSpPr>
          <p:nvPr>
            <p:ph type="sldNum" idx="6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8444A4-4C79-4370-9C96-872D424FD79D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Descripción detallada del ciclo de vida.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" name="Google Shape;64;p5" descr=""/>
          <p:cNvPicPr/>
          <p:nvPr/>
        </p:nvPicPr>
        <p:blipFill>
          <a:blip r:embed="rId1"/>
          <a:stretch/>
        </p:blipFill>
        <p:spPr>
          <a:xfrm>
            <a:off x="1080000" y="810000"/>
            <a:ext cx="7550640" cy="472320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2"/>
          <p:cNvSpPr>
            <a:spLocks noGrp="1"/>
          </p:cNvSpPr>
          <p:nvPr>
            <p:ph type="sldNum" idx="7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32680CF-50FC-4C17-9877-848575D19EED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Bussiness Understanding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9179640" cy="41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0000"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Esta etapa es definida, generalmente, por el dueño del negocio que encarga el trabajo de minería de datos.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Salvo que seamos el director de negocio que encarga el trabajo,  esta parte del ciclo de vida nos vendrá dada.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Se trata de definir claramente los objetivos a buscar en el proceso.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Fijaremos unos 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criterios medibles </a:t>
            </a: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según los cuales podamos declarar que hemos logrado los objetivos.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Por tanto, aquí se realizará el reporte de resultados a la dirección cuando se haya cerrado el ciclo.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Incluye: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Estudio de la situación inicial: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Riesgos y contingencias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Terminología a utilizar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Costes asumibles y beneficios deseados.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Determinación de los objetivos de la minería de datos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Qué profundidad debe tener el estudio de los datos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Qué criterios establecemos para calificar el éxito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Asesoramiento al ingeniero de datos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Qué información necesita el ingeniero de datos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635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Cauces de comunicación entre el ingeniero de datos y su cliente 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Google Shape;72;p6" descr=""/>
          <p:cNvPicPr/>
          <p:nvPr/>
        </p:nvPicPr>
        <p:blipFill>
          <a:blip r:embed="rId1"/>
          <a:stretch/>
        </p:blipFill>
        <p:spPr>
          <a:xfrm>
            <a:off x="7933680" y="2700000"/>
            <a:ext cx="1979640" cy="296964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73;p6" descr=""/>
          <p:cNvPicPr/>
          <p:nvPr/>
        </p:nvPicPr>
        <p:blipFill>
          <a:blip r:embed="rId2"/>
          <a:stretch/>
        </p:blipFill>
        <p:spPr>
          <a:xfrm>
            <a:off x="5713560" y="2700000"/>
            <a:ext cx="1979640" cy="29696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3"/>
          <p:cNvSpPr>
            <a:spLocks noGrp="1"/>
          </p:cNvSpPr>
          <p:nvPr>
            <p:ph type="sldNum" idx="8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811750-AC3F-4DC4-A38C-18D867EAF13F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Data Understanding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881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Habitualmente, los datos iniciales los suministra el cliente.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Es frecuente que haya que pedir al cliente nuevos datos y asesorarle en la manera de tomarlos.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También es posible que el cliente tenga datos relevantes a los que no ha dado la suficiente importancia.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 estos datos son dinámicos hay que planear métodos de suministro periódico de datos. (Tiempo real o por lotes)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Suele ser necesario recabar datos de fuentes externas.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Las tareas a realizar con los datos recibidos son: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Tareas de exploración de datos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Verificación de la calidad de los datos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Tareas de descripción (Cálculos estadísticos y presentaciones gráficas que describan los datos)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Todas estas tareas se han de reportar al cliente.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 idx="9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63AA03-91EC-46F1-900F-08CC7062A887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Data preparation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881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999"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Es la parte más exigente en cuanto a tiempo y carga de trabajo.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Incluye: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La selección de los datos que sean relevantes frente a los que no lo sean.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La limpieza de los datos.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La construcción de datos nuevos derivados de los iniciales 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La fusión de datos de distintas procedencias.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El reformateo de los datos.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Ya que existe una gran variabilidad en la forma en la que obtenemos los datos los trabajos a realizar y los métodos a utilizar pueden variar considerablemente.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10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5C6DED-5F2B-4908-850A-AD8E124AB6F6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79640" cy="62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700" spc="-1" strike="noStrike">
                <a:solidFill>
                  <a:srgbClr val="ff6600"/>
                </a:solidFill>
                <a:latin typeface="Arial"/>
                <a:ea typeface="Arial"/>
              </a:rPr>
              <a:t>Modelado</a:t>
            </a:r>
            <a:endParaRPr b="0" lang="es-E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8999640" cy="395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/>
          </a:bodyPr>
          <a:p>
            <a:pPr marL="432000" indent="-324000">
              <a:lnSpc>
                <a:spcPct val="100000"/>
              </a:lnSpc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Si la etapa anterior de preparación de los datos se ha realizado correctamente la parte de modelado resulta muy sencilla.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Incluso desde la observación de los datos preparados se puede intuir el modelo en que se relacionan entre sí.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Las fases del modelado son: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Selección de la técnica de modelado.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Generación de la prueba de diseño.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Construcción del modelo.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ff6600"/>
              </a:buClr>
              <a:buSzPct val="75000"/>
              <a:buFont typeface="Noto Sans Symbols"/>
              <a:buChar char="−"/>
            </a:pPr>
            <a:r>
              <a:rPr b="0" lang="es-ES" sz="2100" spc="-1" strike="noStrike">
                <a:solidFill>
                  <a:srgbClr val="000000"/>
                </a:solidFill>
                <a:latin typeface="Arial"/>
                <a:ea typeface="Arial"/>
              </a:rPr>
              <a:t>Evaluación del modelo </a:t>
            </a:r>
            <a:endParaRPr b="0" lang="es-ES" sz="21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El propio planteamiento del problema que nos haya realizado el cliente ya nos va a conducir a tomar un camino determinado a la hora de hacer el modelado.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57"/>
              </a:spcBef>
              <a:buClr>
                <a:srgbClr val="ff6600"/>
              </a:buClr>
              <a:buSzPct val="45000"/>
              <a:buFont typeface="Noto Sans Symbols"/>
              <a:buChar char="●"/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  <a:ea typeface="Arial"/>
              </a:rPr>
              <a:t>Hasta que un modelo sea aceptable puede ser necesario regresar al paso anterior de preparación de datos para redefinir los datos de alimentación del modelo a utilizar.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sldNum" idx="11"/>
          </p:nvPr>
        </p:nvSpPr>
        <p:spPr>
          <a:xfrm>
            <a:off x="7200000" y="5400000"/>
            <a:ext cx="2339640" cy="2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E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BD6A01-548E-4DB2-9974-5FA276BD313A}" type="slidenum"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2023-04-15T10:08:18Z</dcterms:created>
  <dc:creator/>
  <dc:description/>
  <dc:language>es-ES</dc:language>
  <cp:lastModifiedBy/>
  <dcterms:modified xsi:type="dcterms:W3CDTF">2025-06-23T08:34:27Z</dcterms:modified>
  <cp:revision>1</cp:revision>
  <dc:subject/>
  <dc:title/>
</cp:coreProperties>
</file>